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26"/>
  </p:notesMasterIdLst>
  <p:sldIdLst>
    <p:sldId id="427" r:id="rId2"/>
    <p:sldId id="479" r:id="rId3"/>
    <p:sldId id="395" r:id="rId4"/>
    <p:sldId id="499" r:id="rId5"/>
    <p:sldId id="556" r:id="rId6"/>
    <p:sldId id="557" r:id="rId7"/>
    <p:sldId id="558" r:id="rId8"/>
    <p:sldId id="559" r:id="rId9"/>
    <p:sldId id="529" r:id="rId10"/>
    <p:sldId id="542" r:id="rId11"/>
    <p:sldId id="552" r:id="rId12"/>
    <p:sldId id="551" r:id="rId13"/>
    <p:sldId id="396" r:id="rId14"/>
    <p:sldId id="500" r:id="rId15"/>
    <p:sldId id="553" r:id="rId16"/>
    <p:sldId id="554" r:id="rId17"/>
    <p:sldId id="555" r:id="rId18"/>
    <p:sldId id="530" r:id="rId19"/>
    <p:sldId id="539" r:id="rId20"/>
    <p:sldId id="531" r:id="rId21"/>
    <p:sldId id="493" r:id="rId22"/>
    <p:sldId id="532" r:id="rId23"/>
    <p:sldId id="483" r:id="rId24"/>
    <p:sldId id="341" r:id="rId25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58">
          <p15:clr>
            <a:srgbClr val="A4A3A4"/>
          </p15:clr>
        </p15:guide>
        <p15:guide id="2" pos="2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61F"/>
    <a:srgbClr val="C81A00"/>
    <a:srgbClr val="8D8D8D"/>
    <a:srgbClr val="E6E6E6"/>
    <a:srgbClr val="80BEF6"/>
    <a:srgbClr val="15742B"/>
    <a:srgbClr val="5EA86F"/>
    <a:srgbClr val="1B762F"/>
    <a:srgbClr val="404040"/>
    <a:srgbClr val="2F8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3787" autoAdjust="0"/>
  </p:normalViewPr>
  <p:slideViewPr>
    <p:cSldViewPr>
      <p:cViewPr varScale="1">
        <p:scale>
          <a:sx n="107" d="100"/>
          <a:sy n="107" d="100"/>
        </p:scale>
        <p:origin x="922" y="72"/>
      </p:cViewPr>
      <p:guideLst>
        <p:guide orient="horz" pos="2858"/>
        <p:guide pos="288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t>2021/11/17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369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9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252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304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30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537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343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634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1FC198-2D83-4DFC-8CDD-7D23AF44D4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155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.mp3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3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17.tm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10.png"/><Relationship Id="rId4" Type="http://schemas.openxmlformats.org/officeDocument/2006/relationships/hyperlink" Target="https://developers.weixin.qq.com/miniprogram/desig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jpeg"/><Relationship Id="rId2" Type="http://schemas.openxmlformats.org/officeDocument/2006/relationships/tags" Target="../tags/tag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pic>
        <p:nvPicPr>
          <p:cNvPr id="39" name="震撼呐喊节奏空旷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10934" y="-1676722"/>
            <a:ext cx="609600" cy="6096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10280" y="2469515"/>
            <a:ext cx="3628390" cy="398780"/>
            <a:chOff x="5528" y="4143"/>
            <a:chExt cx="5714" cy="628"/>
          </a:xfrm>
        </p:grpSpPr>
        <p:sp>
          <p:nvSpPr>
            <p:cNvPr id="8" name="矩形 7"/>
            <p:cNvSpPr/>
            <p:nvPr/>
          </p:nvSpPr>
          <p:spPr>
            <a:xfrm>
              <a:off x="5528" y="4190"/>
              <a:ext cx="5715" cy="535"/>
            </a:xfrm>
            <a:prstGeom prst="rect">
              <a:avLst/>
            </a:prstGeom>
            <a:solidFill>
              <a:srgbClr val="C81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860" y="4143"/>
              <a:ext cx="3088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阶段性工作汇报</a:t>
              </a:r>
            </a:p>
          </p:txBody>
        </p:sp>
      </p:grpSp>
      <p:sp>
        <p:nvSpPr>
          <p:cNvPr id="15" name="TextBox 60"/>
          <p:cNvSpPr txBox="1"/>
          <p:nvPr/>
        </p:nvSpPr>
        <p:spPr>
          <a:xfrm>
            <a:off x="1547664" y="1647294"/>
            <a:ext cx="72411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40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   东风代拿详细设计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323716" y="3147799"/>
            <a:ext cx="281556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汇报小组：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G014     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2021.11.17</a:t>
            </a:r>
            <a:endParaRPr lang="zh-CN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28184" y="1694763"/>
            <a:ext cx="827405" cy="66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45" y="3147695"/>
            <a:ext cx="65595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HIPO-H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27DB04-497C-4EFD-B3BC-936ACFE3A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61" y="194104"/>
            <a:ext cx="6889077" cy="4755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/>
          <p:nvPr/>
        </p:nvSpPr>
        <p:spPr>
          <a:xfrm>
            <a:off x="179630" y="123366"/>
            <a:ext cx="252016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业务流图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15" y="4443730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B59D17-EC51-4C0E-BF81-133DA337B0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55526"/>
            <a:ext cx="8386443" cy="37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16A5D3-8BB1-46AC-B006-182A1B77E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15566"/>
            <a:ext cx="549402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1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02497" y="2309822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</a:p>
        </p:txBody>
      </p:sp>
      <p:sp>
        <p:nvSpPr>
          <p:cNvPr id="9" name="TextBox 60"/>
          <p:cNvSpPr txBox="1"/>
          <p:nvPr/>
        </p:nvSpPr>
        <p:spPr>
          <a:xfrm>
            <a:off x="2630170" y="2018030"/>
            <a:ext cx="1473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/>
          <p:nvPr/>
        </p:nvSpPr>
        <p:spPr>
          <a:xfrm>
            <a:off x="179630" y="123366"/>
            <a:ext cx="252016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盒图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15" y="4443730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6DF6CB-70AF-4504-82FF-A942C4445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11530"/>
            <a:ext cx="3970020" cy="3520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379679-7F34-4F4C-AB4E-9C658E2B7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779532"/>
            <a:ext cx="3970020" cy="352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/>
          <p:nvPr/>
        </p:nvSpPr>
        <p:spPr>
          <a:xfrm>
            <a:off x="179630" y="123366"/>
            <a:ext cx="252016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15" y="4443730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9A9565-7946-4270-A883-1703C1EB4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699542"/>
            <a:ext cx="5271135" cy="2868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697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/>
          <p:nvPr/>
        </p:nvSpPr>
        <p:spPr>
          <a:xfrm>
            <a:off x="179630" y="123366"/>
            <a:ext cx="252016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关键算法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15" y="4443730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0B57B4-7C90-40BA-A76A-3B02B5E858F1}"/>
              </a:ext>
            </a:extLst>
          </p:cNvPr>
          <p:cNvSpPr txBox="1"/>
          <p:nvPr/>
        </p:nvSpPr>
        <p:spPr>
          <a:xfrm>
            <a:off x="971600" y="1131590"/>
            <a:ext cx="73448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      </a:t>
            </a:r>
            <a:r>
              <a:rPr lang="zh-CN" altLang="en-US" sz="3200" dirty="0"/>
              <a:t> 小程序的关键算法在于如何实现，有用户抢单情况下的最优选择，以用户过往的配送单数、信誉分、违规记录为基础，综合得出一个评分，从而实现委托的合理分配。</a:t>
            </a:r>
          </a:p>
        </p:txBody>
      </p:sp>
    </p:spTree>
    <p:extLst>
      <p:ext uri="{BB962C8B-B14F-4D97-AF65-F5344CB8AC3E}">
        <p14:creationId xmlns:p14="http://schemas.microsoft.com/office/powerpoint/2010/main" val="38720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/>
          <p:nvPr/>
        </p:nvSpPr>
        <p:spPr>
          <a:xfrm>
            <a:off x="179630" y="123366"/>
            <a:ext cx="424835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伪代码（详情请见伪代码文档）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15" y="4443730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52F7B9-A18D-4909-A1D2-32F6195FE1D7}"/>
              </a:ext>
            </a:extLst>
          </p:cNvPr>
          <p:cNvSpPr txBox="1"/>
          <p:nvPr/>
        </p:nvSpPr>
        <p:spPr>
          <a:xfrm>
            <a:off x="899592" y="771550"/>
            <a:ext cx="3312368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用户功能子程序</a:t>
            </a:r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PDL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伪码描述</a:t>
            </a: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Procedure 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用户功能子程序</a:t>
            </a:r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is</a:t>
            </a:r>
            <a:endParaRPr lang="zh-CN" altLang="zh-CN" sz="1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</a:t>
            </a:r>
            <a:endParaRPr lang="zh-CN" altLang="zh-CN" sz="1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if 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用户未登录</a:t>
            </a: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then 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返回登录界面</a:t>
            </a: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else </a:t>
            </a:r>
            <a:endParaRPr lang="zh-CN" altLang="zh-CN" sz="1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case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：查看委托模块</a:t>
            </a: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run procedure 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查看委托模块</a:t>
            </a: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case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：发布委托模块</a:t>
            </a: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run procedure 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发布委托模块</a:t>
            </a: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case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：我的模块</a:t>
            </a: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run procedure 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我的模块</a:t>
            </a: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end if</a:t>
            </a:r>
            <a:endParaRPr lang="zh-CN" altLang="zh-CN" sz="1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end </a:t>
            </a:r>
            <a:r>
              <a:rPr lang="zh-CN" altLang="zh-CN" sz="16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用户功能子程序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749752-6413-40A1-9BE2-DC4CB017B73A}"/>
              </a:ext>
            </a:extLst>
          </p:cNvPr>
          <p:cNvSpPr txBox="1"/>
          <p:nvPr/>
        </p:nvSpPr>
        <p:spPr>
          <a:xfrm>
            <a:off x="4499992" y="555526"/>
            <a:ext cx="3960440" cy="36625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Procedure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查看委托模块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is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用户选择对查看委托模块进行相关操作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switch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操作选择：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case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：筛选委托 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if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用户选择快递规格 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 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判断是否存在符合要求的委托 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    if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存在 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then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显示筛选后的委托 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    else if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不存在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then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不显示委托 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and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显示提示信息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    end if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else if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用户未选择快递规格 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    then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提示用户选择快递规格 </a:t>
            </a: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end if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if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用户选择快递所在驿站 </a:t>
            </a:r>
          </a:p>
        </p:txBody>
      </p:sp>
    </p:spTree>
    <p:extLst>
      <p:ext uri="{BB962C8B-B14F-4D97-AF65-F5344CB8AC3E}">
        <p14:creationId xmlns:p14="http://schemas.microsoft.com/office/powerpoint/2010/main" val="92877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324024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05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229235" y="17589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36F986-B5CB-4501-AAFB-D96FACF65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42" y="241100"/>
            <a:ext cx="5520630" cy="4621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15" y="1263627"/>
            <a:ext cx="2869510" cy="2616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95735" y="2114609"/>
            <a:ext cx="1296145" cy="813370"/>
            <a:chOff x="5363917" y="374977"/>
            <a:chExt cx="1728193" cy="1084492"/>
          </a:xfrm>
        </p:grpSpPr>
        <p:sp>
          <p:nvSpPr>
            <p:cNvPr id="46" name="TextBox 2"/>
            <p:cNvSpPr txBox="1"/>
            <p:nvPr/>
          </p:nvSpPr>
          <p:spPr>
            <a:xfrm>
              <a:off x="5555940" y="374977"/>
              <a:ext cx="1536170" cy="73767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47" name="TextBox 3"/>
            <p:cNvSpPr txBox="1"/>
            <p:nvPr/>
          </p:nvSpPr>
          <p:spPr>
            <a:xfrm>
              <a:off x="5363917" y="1182471"/>
              <a:ext cx="1269578" cy="2769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5440" y="-1012618"/>
            <a:ext cx="3528392" cy="248472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917" y="3449042"/>
            <a:ext cx="3528392" cy="2484727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13075" y="1152207"/>
            <a:ext cx="5473065" cy="1743710"/>
            <a:chOff x="6940" y="750"/>
            <a:chExt cx="8619" cy="2746"/>
          </a:xfrm>
        </p:grpSpPr>
        <p:grpSp>
          <p:nvGrpSpPr>
            <p:cNvPr id="6" name="组合 5"/>
            <p:cNvGrpSpPr/>
            <p:nvPr/>
          </p:nvGrpSpPr>
          <p:grpSpPr>
            <a:xfrm>
              <a:off x="6940" y="750"/>
              <a:ext cx="5054" cy="836"/>
              <a:chOff x="6976" y="2141"/>
              <a:chExt cx="5054" cy="836"/>
            </a:xfrm>
          </p:grpSpPr>
          <p:sp>
            <p:nvSpPr>
              <p:cNvPr id="48" name="TextBox 6"/>
              <p:cNvSpPr txBox="1"/>
              <p:nvPr/>
            </p:nvSpPr>
            <p:spPr>
              <a:xfrm>
                <a:off x="6976" y="2141"/>
                <a:ext cx="449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C81A00"/>
                    </a:solidFill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53" name="TextBox 11"/>
              <p:cNvSpPr txBox="1"/>
              <p:nvPr/>
            </p:nvSpPr>
            <p:spPr>
              <a:xfrm>
                <a:off x="7350" y="2226"/>
                <a:ext cx="4680" cy="446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引言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940" y="1705"/>
              <a:ext cx="5527" cy="836"/>
              <a:chOff x="6940" y="3330"/>
              <a:chExt cx="5527" cy="836"/>
            </a:xfrm>
          </p:grpSpPr>
          <p:sp>
            <p:nvSpPr>
              <p:cNvPr id="49" name="TextBox 7"/>
              <p:cNvSpPr txBox="1"/>
              <p:nvPr/>
            </p:nvSpPr>
            <p:spPr>
              <a:xfrm>
                <a:off x="6940" y="3330"/>
                <a:ext cx="523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56" name="TextBox 14"/>
              <p:cNvSpPr txBox="1"/>
              <p:nvPr/>
            </p:nvSpPr>
            <p:spPr>
              <a:xfrm>
                <a:off x="7350" y="3369"/>
                <a:ext cx="5117" cy="46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endParaRPr lang="zh-CN" altLang="en-US" sz="1400" b="1" dirty="0">
                  <a:solidFill>
                    <a:srgbClr val="F5461F"/>
                  </a:solidFill>
                </a:endParaRPr>
              </a:p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系统级设计决策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0497" y="842"/>
              <a:ext cx="5062" cy="836"/>
              <a:chOff x="10497" y="2936"/>
              <a:chExt cx="5062" cy="836"/>
            </a:xfrm>
          </p:grpSpPr>
          <p:sp>
            <p:nvSpPr>
              <p:cNvPr id="51" name="TextBox 9"/>
              <p:cNvSpPr txBox="1"/>
              <p:nvPr/>
            </p:nvSpPr>
            <p:spPr>
              <a:xfrm>
                <a:off x="10497" y="2936"/>
                <a:ext cx="521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4</a:t>
                </a:r>
              </a:p>
            </p:txBody>
          </p:sp>
          <p:sp>
            <p:nvSpPr>
              <p:cNvPr id="62" name="TextBox 20"/>
              <p:cNvSpPr txBox="1"/>
              <p:nvPr/>
            </p:nvSpPr>
            <p:spPr>
              <a:xfrm>
                <a:off x="10879" y="3154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详细设计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940" y="2660"/>
              <a:ext cx="5062" cy="836"/>
              <a:chOff x="6931" y="4519"/>
              <a:chExt cx="5062" cy="836"/>
            </a:xfrm>
          </p:grpSpPr>
          <p:sp>
            <p:nvSpPr>
              <p:cNvPr id="12" name="TextBox 8"/>
              <p:cNvSpPr txBox="1"/>
              <p:nvPr/>
            </p:nvSpPr>
            <p:spPr>
              <a:xfrm>
                <a:off x="6931" y="4519"/>
                <a:ext cx="540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C81A00"/>
                    </a:solidFill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13" name="TextBox 17"/>
              <p:cNvSpPr txBox="1"/>
              <p:nvPr/>
            </p:nvSpPr>
            <p:spPr>
              <a:xfrm>
                <a:off x="7313" y="473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总体设计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271770" y="1758632"/>
            <a:ext cx="3237230" cy="1136650"/>
            <a:chOff x="6932" y="4570"/>
            <a:chExt cx="5098" cy="1790"/>
          </a:xfrm>
        </p:grpSpPr>
        <p:grpSp>
          <p:nvGrpSpPr>
            <p:cNvPr id="9" name="组合 8"/>
            <p:cNvGrpSpPr/>
            <p:nvPr/>
          </p:nvGrpSpPr>
          <p:grpSpPr>
            <a:xfrm>
              <a:off x="6932" y="4570"/>
              <a:ext cx="5062" cy="836"/>
              <a:chOff x="6931" y="4519"/>
              <a:chExt cx="5062" cy="836"/>
            </a:xfrm>
          </p:grpSpPr>
          <p:sp>
            <p:nvSpPr>
              <p:cNvPr id="50" name="TextBox 8"/>
              <p:cNvSpPr txBox="1"/>
              <p:nvPr/>
            </p:nvSpPr>
            <p:spPr>
              <a:xfrm>
                <a:off x="6931" y="4519"/>
                <a:ext cx="540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C81A00"/>
                    </a:solidFill>
                    <a:latin typeface="Impact" panose="020B0806030902050204" pitchFamily="34" charset="0"/>
                  </a:rPr>
                  <a:t>5</a:t>
                </a:r>
              </a:p>
            </p:txBody>
          </p:sp>
          <p:sp>
            <p:nvSpPr>
              <p:cNvPr id="59" name="TextBox 17"/>
              <p:cNvSpPr txBox="1"/>
              <p:nvPr/>
            </p:nvSpPr>
            <p:spPr>
              <a:xfrm>
                <a:off x="7313" y="473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会议记录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940" y="5524"/>
              <a:ext cx="5090" cy="836"/>
              <a:chOff x="6940" y="5709"/>
              <a:chExt cx="5090" cy="836"/>
            </a:xfrm>
          </p:grpSpPr>
          <p:sp>
            <p:nvSpPr>
              <p:cNvPr id="15" name="TextBox 9"/>
              <p:cNvSpPr txBox="1"/>
              <p:nvPr/>
            </p:nvSpPr>
            <p:spPr>
              <a:xfrm>
                <a:off x="6940" y="5709"/>
                <a:ext cx="521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6</a:t>
                </a:r>
              </a:p>
            </p:txBody>
          </p:sp>
          <p:sp>
            <p:nvSpPr>
              <p:cNvPr id="16" name="TextBox 20"/>
              <p:cNvSpPr txBox="1"/>
              <p:nvPr/>
            </p:nvSpPr>
            <p:spPr>
              <a:xfrm>
                <a:off x="7350" y="591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参考资料</a:t>
                </a:r>
              </a:p>
            </p:txBody>
          </p:sp>
        </p:grpSp>
      </p:grpSp>
      <p:sp>
        <p:nvSpPr>
          <p:cNvPr id="30" name="TextBox 8">
            <a:extLst>
              <a:ext uri="{FF2B5EF4-FFF2-40B4-BE49-F238E27FC236}">
                <a16:creationId xmlns:a16="http://schemas.microsoft.com/office/drawing/2014/main" id="{8D046EB7-57B0-462B-BDF8-71621135FCC8}"/>
              </a:ext>
            </a:extLst>
          </p:cNvPr>
          <p:cNvSpPr txBox="1"/>
          <p:nvPr/>
        </p:nvSpPr>
        <p:spPr>
          <a:xfrm>
            <a:off x="6274026" y="2900679"/>
            <a:ext cx="342900" cy="530860"/>
          </a:xfrm>
          <a:prstGeom prst="rect">
            <a:avLst/>
          </a:prstGeom>
          <a:noFill/>
        </p:spPr>
        <p:txBody>
          <a:bodyPr wrap="none" anchor="ctr">
            <a:normAutofit fontScale="87500" lnSpcReduction="20000"/>
          </a:bodyPr>
          <a:lstStyle/>
          <a:p>
            <a:pPr algn="ctr"/>
            <a:r>
              <a:rPr lang="en-US" altLang="zh-CN" sz="4000" dirty="0">
                <a:solidFill>
                  <a:srgbClr val="C81A00"/>
                </a:solidFill>
                <a:latin typeface="Impact" panose="020B0806030902050204" pitchFamily="34" charset="0"/>
              </a:rPr>
              <a:t>7</a:t>
            </a: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C5734FE7-BA2A-4A53-A5E6-7F892CCA7F55}"/>
              </a:ext>
            </a:extLst>
          </p:cNvPr>
          <p:cNvSpPr txBox="1"/>
          <p:nvPr/>
        </p:nvSpPr>
        <p:spPr>
          <a:xfrm>
            <a:off x="6488865" y="3003798"/>
            <a:ext cx="2971800" cy="182245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zh-CN" altLang="en-US" sz="1600" b="1" dirty="0">
                <a:solidFill>
                  <a:srgbClr val="C81A00"/>
                </a:solidFill>
              </a:rPr>
              <a:t>小组分工及打分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06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241" y="12400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95605" y="843915"/>
            <a:ext cx="7992819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[1]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项目计划书模板（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GB/T8567-2006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）</a:t>
            </a: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[2]《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软件工程导论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》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需求分析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p.55-73</a:t>
            </a: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[3]《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软件工程导论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》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软件配置管理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p.328-331</a:t>
            </a: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[4]《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软件工程：首页及课程介绍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》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课程计划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p.18</a:t>
            </a: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[5]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黑马程序员微信小程序</a:t>
            </a: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https://www.bilibili.com/video/BV1nE41117BQ?from=search&amp;seid=8977931105559803761&amp;spm_id_from=333.337.0.0 </a:t>
            </a: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[6] 2021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年最全最新微信小程序教程</a:t>
            </a: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https://www.bilibili.com/video/BV12T4y1E7k6?from=search&amp;seid=8977931105559803761&amp;spm_id_from=333.337.0.0</a:t>
            </a: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[7]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微信小程序设计指南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|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微信开放文档</a:t>
            </a:r>
          </a:p>
          <a:p>
            <a:pPr algn="l"/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hlinkClick r:id="rId4"/>
              </a:rPr>
              <a:t>https://developers.weixin.qq.com/miniprogram/design/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[8]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百度百科非功能性需求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https://baike.baidu.com/item/%E9%9D%9E%E5%8A%9F%E8%83%BD%E6%80%A7%E9%9C%80%E6%B1%82/8403760?fr=aladdin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27361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小组分工及打分</a:t>
            </a:r>
          </a:p>
        </p:txBody>
      </p:sp>
      <p:sp>
        <p:nvSpPr>
          <p:cNvPr id="9" name="TextBox 60"/>
          <p:cNvSpPr txBox="1"/>
          <p:nvPr/>
        </p:nvSpPr>
        <p:spPr>
          <a:xfrm>
            <a:off x="2915816" y="2018347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07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/>
          <p:nvPr/>
        </p:nvSpPr>
        <p:spPr>
          <a:xfrm>
            <a:off x="251386" y="12400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3260" y="627380"/>
            <a:ext cx="5267325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伪代码，数据库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：林敏杰                     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文档、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、会议纪要：陈沿良                   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功能分解：林舒逸                         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95%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</a:t>
            </a:r>
            <a:endParaRPr lang="en-US" altLang="zh-CN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小组成员分数：</a:t>
            </a:r>
          </a:p>
          <a:p>
            <a:pPr algn="l"/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林敏杰：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</a:t>
            </a:r>
          </a:p>
          <a:p>
            <a:pPr algn="l"/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陈沿良：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</a:p>
          <a:p>
            <a:pPr algn="l"/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林舒逸：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</a:t>
            </a:r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75849"/>
            <a:ext cx="9252520" cy="32293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36090" y="2060575"/>
            <a:ext cx="5590540" cy="871855"/>
          </a:xfrm>
          <a:prstGeom prst="rect">
            <a:avLst/>
          </a:prstGeom>
          <a:solidFill>
            <a:srgbClr val="C8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86050" y="2211705"/>
            <a:ext cx="37725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演示完毕 谢谢欣赏</a:t>
            </a:r>
          </a:p>
        </p:txBody>
      </p:sp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7340" y="3004185"/>
            <a:ext cx="827405" cy="66484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2880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/>
          <p:nvPr/>
        </p:nvSpPr>
        <p:spPr>
          <a:xfrm>
            <a:off x="251386" y="195756"/>
            <a:ext cx="252041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10" y="4521200"/>
            <a:ext cx="1270000" cy="62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AFEBD4-07FB-4037-B460-319EFBACD168}"/>
              </a:ext>
            </a:extLst>
          </p:cNvPr>
          <p:cNvSpPr txBox="1"/>
          <p:nvPr/>
        </p:nvSpPr>
        <p:spPr>
          <a:xfrm>
            <a:off x="1115616" y="915566"/>
            <a:ext cx="3312368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系统概述：</a:t>
            </a:r>
            <a:endParaRPr lang="en-US" altLang="zh-CN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“东风代拿”是一款以发送和接受快递代拿订单主要功能的微信小程序，追求简洁界面、充实功能、无收费，操作简单易上手，能快速帮助有快递代拿需要的人群实现需求。</a:t>
            </a:r>
          </a:p>
          <a:p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需方：杨枨老师；</a:t>
            </a:r>
          </a:p>
          <a:p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投资方兼开发方：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G014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小组；</a:t>
            </a:r>
          </a:p>
          <a:p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当然用户：杨枨老师；</a:t>
            </a:r>
          </a:p>
          <a:p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典型用户：麻宇航、陈文宇、高泽枭；</a:t>
            </a:r>
          </a:p>
          <a:p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支持机构：浙大城市学院；</a:t>
            </a:r>
          </a:p>
          <a:p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项目首先会在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G014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小组成员电脑上的模拟器试运行，正式版将在杨枨老师的手机上运行。</a:t>
            </a:r>
          </a:p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4DEFF2-85A1-4C72-98D3-59BF1EDC5CFA}"/>
              </a:ext>
            </a:extLst>
          </p:cNvPr>
          <p:cNvSpPr txBox="1"/>
          <p:nvPr/>
        </p:nvSpPr>
        <p:spPr>
          <a:xfrm>
            <a:off x="5077634" y="915566"/>
            <a:ext cx="338437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开发历史：</a:t>
            </a:r>
          </a:p>
          <a:p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2021.9.15-2021.9.29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课题选择</a:t>
            </a:r>
          </a:p>
          <a:p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2021.9.30-2021.10.13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  <a:p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2021.10.14-2021.10.20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</a:p>
          <a:p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2021.10.21-2021.10.24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3096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系统级设计决策</a:t>
            </a: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113" normalizeH="0" baseline="0" noProof="0" dirty="0">
                <a:ln>
                  <a:noFill/>
                </a:ln>
                <a:solidFill>
                  <a:srgbClr val="C81A00"/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  <a:sym typeface="+mn-lt"/>
              </a:rPr>
              <a:t>02</a:t>
            </a:r>
            <a:endParaRPr kumimoji="0" lang="en-US" sz="7200" b="0" i="0" u="none" strike="noStrike" kern="1200" cap="none" spc="113" normalizeH="0" baseline="0" noProof="0" dirty="0">
              <a:ln>
                <a:noFill/>
              </a:ln>
              <a:solidFill>
                <a:srgbClr val="C81A00"/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34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4" y="123825"/>
            <a:ext cx="2952517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551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可供选择的系统方案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D2123A0-C363-458E-B664-A9FB00A51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830671"/>
              </p:ext>
            </p:extLst>
          </p:nvPr>
        </p:nvGraphicFramePr>
        <p:xfrm>
          <a:off x="539552" y="1057612"/>
          <a:ext cx="3096344" cy="3960305"/>
        </p:xfrm>
        <a:graphic>
          <a:graphicData uri="http://schemas.openxmlformats.org/drawingml/2006/table">
            <a:tbl>
              <a:tblPr firstRow="1" firstCol="1" bandRow="1"/>
              <a:tblGrid>
                <a:gridCol w="1548172">
                  <a:extLst>
                    <a:ext uri="{9D8B030D-6E8A-4147-A177-3AD203B41FA5}">
                      <a16:colId xmlns:a16="http://schemas.microsoft.com/office/drawing/2014/main" val="318345047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1983163400"/>
                    </a:ext>
                  </a:extLst>
                </a:gridCol>
              </a:tblGrid>
              <a:tr h="1975439">
                <a:tc>
                  <a:txBody>
                    <a:bodyPr/>
                    <a:lstStyle/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6070" algn="l">
                        <a:lnSpc>
                          <a:spcPct val="115000"/>
                        </a:lnSpc>
                      </a:pPr>
                      <a:r>
                        <a:rPr lang="en-US" sz="12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Strengths / </a:t>
                      </a:r>
                      <a:r>
                        <a:rPr lang="zh-CN" sz="12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优势：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a.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可随时启用，在线服务高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b.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可实现功能多，运行速度快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c.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下载一次即可重复使用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Weaknesses / 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缺陷：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6365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需要从应用市场下载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6365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要满足两个系统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6365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版本要不定期更新，开发周期长，维护成本高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656993"/>
                  </a:ext>
                </a:extLst>
              </a:tr>
              <a:tr h="1774553">
                <a:tc>
                  <a:txBody>
                    <a:bodyPr/>
                    <a:lstStyle/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6070" algn="l">
                        <a:lnSpc>
                          <a:spcPct val="115000"/>
                        </a:lnSpc>
                      </a:pP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Opportunities / 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机会：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智能手机用户基数大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移动应用发展趋势良好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移动应用开发准入门槛低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6070" algn="l">
                        <a:lnSpc>
                          <a:spcPct val="115000"/>
                        </a:lnSpc>
                      </a:pP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Threats / 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挑战：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饱和市场下需要创新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需要满足客户的不同需求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要看清市场方向，抓住市场机遇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941888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FFA38630-9541-4FEA-BFC6-836CAA11C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5740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移</a:t>
            </a:r>
            <a:r>
              <a:rPr kumimoji="0" lang="zh-CN" altLang="zh-CN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动端</a:t>
            </a:r>
            <a:r>
              <a:rPr kumimoji="0" lang="en-US" altLang="zh-CN" sz="1200" b="0" i="0" u="none" strike="noStrike" cap="none" normalizeH="0" baseline="0" dirty="0" bmk="_Hlk61985258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0DCD911-B617-4291-98B4-2F1F578C7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63294"/>
              </p:ext>
            </p:extLst>
          </p:nvPr>
        </p:nvGraphicFramePr>
        <p:xfrm>
          <a:off x="3995852" y="1030963"/>
          <a:ext cx="3672408" cy="3986954"/>
        </p:xfrm>
        <a:graphic>
          <a:graphicData uri="http://schemas.openxmlformats.org/drawingml/2006/table">
            <a:tbl>
              <a:tblPr firstRow="1" firstCol="1" bandRow="1"/>
              <a:tblGrid>
                <a:gridCol w="1836204">
                  <a:extLst>
                    <a:ext uri="{9D8B030D-6E8A-4147-A177-3AD203B41FA5}">
                      <a16:colId xmlns:a16="http://schemas.microsoft.com/office/drawing/2014/main" val="1754241334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1979448093"/>
                    </a:ext>
                  </a:extLst>
                </a:gridCol>
              </a:tblGrid>
              <a:tr h="1875095">
                <a:tc>
                  <a:txBody>
                    <a:bodyPr/>
                    <a:lstStyle/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6070" algn="l">
                        <a:lnSpc>
                          <a:spcPct val="115000"/>
                        </a:lnSpc>
                      </a:pP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Strengths / 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优势：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无需下载，也无需注册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代码封装条件优，打开快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开发维护成本低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Weaknesses / 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缺陷：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受微信平台限制，无法开发大型程序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6365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技术框架不稳定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6365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不能跳转外链网址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111289"/>
                  </a:ext>
                </a:extLst>
              </a:tr>
              <a:tr h="2111859">
                <a:tc>
                  <a:txBody>
                    <a:bodyPr/>
                    <a:lstStyle/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6070" algn="just">
                        <a:lnSpc>
                          <a:spcPct val="115000"/>
                        </a:lnSpc>
                      </a:pP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Opportunities / 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机会：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just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微信用户基数大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just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移动应用发展趋势良好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just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微信小程序开发准入门槛低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6070" algn="just">
                        <a:lnSpc>
                          <a:spcPct val="115000"/>
                        </a:lnSpc>
                      </a:pPr>
                      <a:r>
                        <a:rPr lang="en-US" sz="12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Threats / </a:t>
                      </a:r>
                      <a:r>
                        <a:rPr lang="zh-CN" sz="12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挑战：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just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承受微信平台的限制要求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just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需要满足客户的不同需求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l">
                        <a:lnSpc>
                          <a:spcPct val="115000"/>
                        </a:lnSpc>
                      </a:pPr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c.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要看清市场方向，抓住市场机遇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l">
                        <a:lnSpc>
                          <a:spcPct val="115000"/>
                        </a:lnSpc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176350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98D8DD1E-BE56-4A64-811F-50AEBB900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8" y="5737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微信小程序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67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4" y="123825"/>
            <a:ext cx="2952517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551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选择合理的系统方案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07A56F-1C88-4770-B3E8-9EADB3FC09E1}"/>
              </a:ext>
            </a:extLst>
          </p:cNvPr>
          <p:cNvSpPr txBox="1"/>
          <p:nvPr/>
        </p:nvSpPr>
        <p:spPr>
          <a:xfrm>
            <a:off x="631305" y="766872"/>
            <a:ext cx="54019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方案：微信小程序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优点：开发维护成本较低、微信用户使用成本低、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推广简单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缺点：只能在微信内运行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局限性：调用接口受限、程序大小受限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问题：程序包超出大小将无法通过微信平台的审核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B9FE80-78E9-45D1-B1B1-E207EE423306}"/>
              </a:ext>
            </a:extLst>
          </p:cNvPr>
          <p:cNvSpPr txBox="1"/>
          <p:nvPr/>
        </p:nvSpPr>
        <p:spPr>
          <a:xfrm>
            <a:off x="631305" y="2572297"/>
            <a:ext cx="56166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方案：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APP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优点：运行速度快、接口调用不受限、用户体验最佳、智能手机用户多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缺点：开发维护成本高、用户使用成本高、占用手机内存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局限性：上架审核过程繁琐、对网络依赖性强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70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问题：开发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APP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所需时间最长，易导致项目无法按时完成 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313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4" y="123825"/>
            <a:ext cx="2952517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5513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rPr>
              <a:t>选择合理的具体方案</a:t>
            </a: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6A6478-9459-4BC6-8D8A-E36299A8476E}"/>
              </a:ext>
            </a:extLst>
          </p:cNvPr>
          <p:cNvSpPr txBox="1"/>
          <p:nvPr/>
        </p:nvSpPr>
        <p:spPr>
          <a:xfrm>
            <a:off x="899592" y="1419622"/>
            <a:ext cx="5436604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最终方案：方案</a:t>
            </a:r>
            <a:r>
              <a:rPr lang="en-US" altLang="zh-CN" sz="2000" dirty="0">
                <a:latin typeface="+mn-ea"/>
                <a:ea typeface="+mn-ea"/>
              </a:rPr>
              <a:t>1</a:t>
            </a:r>
          </a:p>
          <a:p>
            <a:r>
              <a:rPr lang="zh-CN" altLang="en-US" sz="2000" dirty="0"/>
              <a:t> Java+ SpringBoot + 微信小程序开发软件</a:t>
            </a:r>
            <a:endParaRPr lang="en-US" altLang="zh-CN" sz="2000" dirty="0"/>
          </a:p>
          <a:p>
            <a:r>
              <a:rPr lang="zh-CN" altLang="en-US" sz="2000" dirty="0"/>
              <a:t>原因：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开发维护成本较低、微信用户使用成本低、推广简单</a:t>
            </a:r>
            <a:endParaRPr lang="en-US" altLang="zh-CN" sz="2000" dirty="0"/>
          </a:p>
          <a:p>
            <a:r>
              <a:rPr lang="zh-CN" altLang="en-US" sz="2000" dirty="0"/>
              <a:t>同时设计方便</a:t>
            </a:r>
            <a:endParaRPr lang="en-US" altLang="zh-CN" sz="2000" dirty="0"/>
          </a:p>
          <a:p>
            <a:endParaRPr lang="en-US" altLang="zh-CN" sz="1600" dirty="0">
              <a:latin typeface="+mn-ea"/>
              <a:ea typeface="+mn-ea"/>
            </a:endParaRPr>
          </a:p>
          <a:p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87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微立体通用工作汇报PPT模版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下载更多PPT模板，请登陆蘑菇创意www.imogu.cn 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C81A00"/>
      </a:accent1>
      <a:accent2>
        <a:srgbClr val="E55134"/>
      </a:accent2>
      <a:accent3>
        <a:srgbClr val="C81A00"/>
      </a:accent3>
      <a:accent4>
        <a:srgbClr val="E55134"/>
      </a:accent4>
      <a:accent5>
        <a:srgbClr val="C81A00"/>
      </a:accent5>
      <a:accent6>
        <a:srgbClr val="E55134"/>
      </a:accent6>
      <a:hlink>
        <a:srgbClr val="2F89D8"/>
      </a:hlink>
      <a:folHlink>
        <a:srgbClr val="26262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1122</Words>
  <Application>Microsoft Office PowerPoint</Application>
  <PresentationFormat>全屏显示(16:9)</PresentationFormat>
  <Paragraphs>205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宋体</vt:lpstr>
      <vt:lpstr>微软雅黑</vt:lpstr>
      <vt:lpstr>Agency FB</vt:lpstr>
      <vt:lpstr>Arial</vt:lpstr>
      <vt:lpstr>Calibri</vt:lpstr>
      <vt:lpstr>Impact</vt:lpstr>
      <vt:lpstr>Times New Roman</vt:lpstr>
      <vt:lpstr>下载更多PPT模板，请登陆蘑菇创意www.imogu.cn 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微立体通用工作汇报PPT模版</dc:title>
  <dc:creator>kingpub</dc:creator>
  <cp:lastModifiedBy>1103457991@qq.com</cp:lastModifiedBy>
  <cp:revision>1023</cp:revision>
  <dcterms:created xsi:type="dcterms:W3CDTF">2015-04-24T01:01:00Z</dcterms:created>
  <dcterms:modified xsi:type="dcterms:W3CDTF">2021-11-17T06:21:07Z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C3C943C1368049E39D6254225A1B1C93</vt:lpwstr>
  </property>
  <property fmtid="{D5CDD505-2E9C-101B-9397-08002B2CF9AE}" pid="3" name="KSOProductBuildVer">
    <vt:lpwstr>2052-11.1.0.10938</vt:lpwstr>
  </property>
</Properties>
</file>